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2" r:id="rId2"/>
    <p:sldId id="257" r:id="rId3"/>
    <p:sldId id="297" r:id="rId4"/>
    <p:sldId id="296" r:id="rId5"/>
    <p:sldId id="259" r:id="rId6"/>
    <p:sldId id="260" r:id="rId7"/>
    <p:sldId id="261" r:id="rId8"/>
    <p:sldId id="262" r:id="rId9"/>
    <p:sldId id="264" r:id="rId10"/>
    <p:sldId id="298" r:id="rId11"/>
    <p:sldId id="284" r:id="rId12"/>
    <p:sldId id="285" r:id="rId13"/>
    <p:sldId id="286" r:id="rId14"/>
    <p:sldId id="299" r:id="rId15"/>
    <p:sldId id="300" r:id="rId16"/>
    <p:sldId id="266" r:id="rId17"/>
    <p:sldId id="268" r:id="rId18"/>
    <p:sldId id="269" r:id="rId19"/>
    <p:sldId id="287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2FC"/>
    <a:srgbClr val="9A009A"/>
    <a:srgbClr val="009900"/>
    <a:srgbClr val="8037B7"/>
    <a:srgbClr val="B6388C"/>
    <a:srgbClr val="D02ABC"/>
    <a:srgbClr val="FAE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66" d="100"/>
          <a:sy n="66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CF5C1A9-4C60-45DC-8CC9-1DCB1BDC2705}" type="datetimeFigureOut">
              <a:rPr lang="ar-AE" smtClean="0"/>
              <a:t>13/06/1437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EA3503-1D39-4FBF-90A1-EED6065E2ECA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59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 Most</a:t>
            </a:r>
            <a:r>
              <a:rPr lang="en-US" baseline="0" dirty="0" smtClean="0"/>
              <a:t> STD agents are sensitive and can not live free in the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A3503-1D39-4FBF-90A1-EED6065E2ECA}" type="slidenum">
              <a:rPr lang="ar-AE" smtClean="0"/>
              <a:t>5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49796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Greek: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gonos</a:t>
            </a:r>
            <a:r>
              <a:rPr lang="en-US" baseline="0" dirty="0" smtClean="0"/>
              <a:t>= seed, </a:t>
            </a:r>
            <a:r>
              <a:rPr lang="en-US" baseline="0" dirty="0" err="1" smtClean="0"/>
              <a:t>rhoia</a:t>
            </a:r>
            <a:r>
              <a:rPr lang="en-US" baseline="0" dirty="0" smtClean="0"/>
              <a:t>= flow</a:t>
            </a:r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A3503-1D39-4FBF-90A1-EED6065E2ECA}" type="slidenum">
              <a:rPr lang="ar-AE" smtClean="0"/>
              <a:t>7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07929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A3503-1D39-4FBF-90A1-EED6065E2ECA}" type="slidenum">
              <a:rPr lang="ar-AE" smtClean="0"/>
              <a:t>20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15713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4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8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6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1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8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69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3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51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2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66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57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2FC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64EB4-7E0D-40CE-973D-34D1C898377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8F331-47C2-4A84-879F-42A7DF73C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4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>
                <a:solidFill>
                  <a:srgbClr val="7030A0"/>
                </a:solidFill>
              </a:rPr>
              <a:t>Sexually Transmitted </a:t>
            </a:r>
            <a:r>
              <a:rPr lang="en-US" sz="7200" b="1" dirty="0" smtClean="0">
                <a:solidFill>
                  <a:srgbClr val="7030A0"/>
                </a:solidFill>
              </a:rPr>
              <a:t>Diseases</a:t>
            </a:r>
            <a:br>
              <a:rPr lang="en-US" sz="7200" b="1" dirty="0" smtClean="0">
                <a:solidFill>
                  <a:srgbClr val="7030A0"/>
                </a:solidFill>
              </a:rPr>
            </a:br>
            <a:r>
              <a:rPr lang="en-US" sz="7200" b="1" dirty="0" smtClean="0">
                <a:solidFill>
                  <a:srgbClr val="7030A0"/>
                </a:solidFill>
              </a:rPr>
              <a:t>(</a:t>
            </a:r>
            <a:r>
              <a:rPr lang="en-US" sz="7200" b="1" dirty="0">
                <a:solidFill>
                  <a:srgbClr val="7030A0"/>
                </a:solidFill>
              </a:rPr>
              <a:t>STDs</a:t>
            </a:r>
            <a:r>
              <a:rPr lang="en-US" sz="7200" b="1" dirty="0" smtClean="0">
                <a:solidFill>
                  <a:srgbClr val="7030A0"/>
                </a:solidFill>
              </a:rPr>
              <a:t>)</a:t>
            </a:r>
            <a:endParaRPr lang="en-US" sz="72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609600"/>
            <a:ext cx="7620000" cy="5181600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435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514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8037B7"/>
                </a:solidFill>
              </a:rPr>
              <a:t>Summary</a:t>
            </a:r>
            <a:endParaRPr lang="en-US" b="1" dirty="0">
              <a:solidFill>
                <a:srgbClr val="8037B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 smtClean="0"/>
              <a:t>Attachment to non ciliated cells by the pili.</a:t>
            </a:r>
          </a:p>
          <a:p>
            <a:pPr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 smtClean="0"/>
              <a:t>Evade immune response by IgA protease and phase variation mechanism.</a:t>
            </a:r>
          </a:p>
          <a:p>
            <a:pPr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 smtClean="0"/>
              <a:t>Multiply within the non ciliated cells.</a:t>
            </a:r>
          </a:p>
          <a:p>
            <a:pPr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 smtClean="0"/>
              <a:t>Death of ciliated cells by the LOS and TNF</a:t>
            </a:r>
            <a:r>
              <a:rPr lang="el-GR" dirty="0" smtClean="0"/>
              <a:t>α</a:t>
            </a:r>
            <a:r>
              <a:rPr lang="en-US" dirty="0" smtClean="0"/>
              <a:t>.</a:t>
            </a:r>
          </a:p>
          <a:p>
            <a:pPr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en-US" dirty="0" smtClean="0"/>
              <a:t> Outcome: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dirty="0"/>
              <a:t>Copious purulent discharge (pus) in most male and some female patients.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Subclinical </a:t>
            </a:r>
            <a:r>
              <a:rPr lang="en-US" sz="3200" dirty="0"/>
              <a:t>infection in </a:t>
            </a:r>
            <a:r>
              <a:rPr lang="en-US" sz="3200" dirty="0" smtClean="0"/>
              <a:t>30% of </a:t>
            </a:r>
            <a:r>
              <a:rPr lang="en-US" sz="3200" dirty="0"/>
              <a:t>females.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Pelvic inflammatory disease.</a:t>
            </a:r>
          </a:p>
          <a:p>
            <a:pPr lvl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Systemic dissemination.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4940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31" r="40624"/>
          <a:stretch/>
        </p:blipFill>
        <p:spPr bwMode="auto">
          <a:xfrm>
            <a:off x="228600" y="228600"/>
            <a:ext cx="8610600" cy="647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69956" y="1001486"/>
            <a:ext cx="1631043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Gonorrhoeae (PMN rich pus)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44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"/>
            <a:ext cx="4191000" cy="662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429000"/>
            <a:ext cx="44577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3157" y="3548063"/>
            <a:ext cx="1828800" cy="4905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Normal cervix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76800" y="152400"/>
            <a:ext cx="4191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Infected cervix (Inflammation with exudate discharge)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57" y="152400"/>
            <a:ext cx="4425043" cy="297179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82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52400" y="3429000"/>
            <a:ext cx="4038600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3372"/>
            <a:ext cx="40386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52401"/>
            <a:ext cx="43815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1" y="3429000"/>
            <a:ext cx="4381500" cy="334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0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28600" y="1066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52400"/>
            <a:ext cx="8991600" cy="6629400"/>
          </a:xfrm>
          <a:noFill/>
          <a:ln>
            <a:solidFill>
              <a:srgbClr val="B6388C"/>
            </a:solidFill>
          </a:ln>
        </p:spPr>
        <p:txBody>
          <a:bodyPr>
            <a:noAutofit/>
          </a:bodyPr>
          <a:lstStyle/>
          <a:p>
            <a:pPr algn="l"/>
            <a:r>
              <a:rPr lang="en-US" i="1" dirty="0" smtClean="0">
                <a:solidFill>
                  <a:srgbClr val="8037B7"/>
                </a:solidFill>
              </a:rPr>
              <a:t>Neisseria gonorrhoeae</a:t>
            </a:r>
            <a:r>
              <a:rPr lang="en-US" dirty="0" smtClean="0">
                <a:solidFill>
                  <a:schemeClr val="tx1"/>
                </a:solidFill>
              </a:rPr>
              <a:t>, other </a:t>
            </a:r>
            <a:r>
              <a:rPr lang="en-US" dirty="0" smtClean="0">
                <a:solidFill>
                  <a:srgbClr val="8037B7"/>
                </a:solidFill>
              </a:rPr>
              <a:t>pathogens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smtClean="0">
                <a:solidFill>
                  <a:srgbClr val="8037B7"/>
                </a:solidFill>
              </a:rPr>
              <a:t>vaginal flora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can ascend to female upper reproductive tract due to: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- Loss of endocervix mucus production.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- End of menses (menstrual cycle; loss of mucus).</a:t>
            </a:r>
            <a:r>
              <a:rPr lang="en-US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b="1" dirty="0" smtClean="0">
                <a:solidFill>
                  <a:srgbClr val="B6388C"/>
                </a:solidFill>
              </a:rPr>
              <a:t>The ascending infection results in pelvic inflammatory disease (PID):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B6388C"/>
                </a:solidFill>
              </a:rPr>
              <a:t>Endometritis</a:t>
            </a:r>
            <a:r>
              <a:rPr lang="en-US" dirty="0" smtClean="0">
                <a:solidFill>
                  <a:schemeClr val="tx1"/>
                </a:solidFill>
              </a:rPr>
              <a:t>: Endometrium infection (columnar).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B6388C"/>
                </a:solidFill>
              </a:rPr>
              <a:t>Salpingitis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: Fallopian tubes infection.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B6388C"/>
                </a:solidFill>
              </a:rPr>
              <a:t>Ovaritis</a:t>
            </a:r>
            <a:r>
              <a:rPr lang="en-US" dirty="0">
                <a:solidFill>
                  <a:srgbClr val="B6388C"/>
                </a:solidFill>
              </a:rPr>
              <a:t> </a:t>
            </a:r>
            <a:r>
              <a:rPr lang="en-US" dirty="0" smtClean="0">
                <a:solidFill>
                  <a:srgbClr val="B6388C"/>
                </a:solidFill>
              </a:rPr>
              <a:t>(</a:t>
            </a:r>
            <a:r>
              <a:rPr lang="en-US" dirty="0">
                <a:solidFill>
                  <a:srgbClr val="B6388C"/>
                </a:solidFill>
              </a:rPr>
              <a:t>o</a:t>
            </a:r>
            <a:r>
              <a:rPr lang="en-US" dirty="0" smtClean="0">
                <a:solidFill>
                  <a:srgbClr val="B6388C"/>
                </a:solidFill>
              </a:rPr>
              <a:t>ophoritis).</a:t>
            </a:r>
            <a:endParaRPr lang="en-US" dirty="0">
              <a:solidFill>
                <a:srgbClr val="B6388C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B6388C"/>
                </a:solidFill>
              </a:rPr>
              <a:t>DGI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r>
              <a:rPr lang="en-US" dirty="0">
                <a:solidFill>
                  <a:srgbClr val="B6388C"/>
                </a:solidFill>
              </a:rPr>
              <a:t>s</a:t>
            </a:r>
            <a:r>
              <a:rPr lang="en-US" dirty="0" smtClean="0">
                <a:solidFill>
                  <a:srgbClr val="B6388C"/>
                </a:solidFill>
              </a:rPr>
              <a:t>eptic arthritis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rgbClr val="B6388C"/>
                </a:solidFill>
              </a:rPr>
              <a:t>tenosynovitis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rgbClr val="B6388C"/>
                </a:solidFill>
              </a:rPr>
              <a:t>skin  pustules</a:t>
            </a:r>
            <a:r>
              <a:rPr lang="en-US" b="1" dirty="0" smtClean="0">
                <a:solidFill>
                  <a:prstClr val="black"/>
                </a:solidFill>
              </a:rPr>
              <a:t>, </a:t>
            </a:r>
            <a:r>
              <a:rPr lang="en-US" dirty="0" smtClean="0">
                <a:solidFill>
                  <a:srgbClr val="B6388C"/>
                </a:solidFill>
              </a:rPr>
              <a:t>bacteremia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</a:rPr>
              <a:t>rare) </a:t>
            </a:r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dirty="0" smtClean="0">
                <a:solidFill>
                  <a:srgbClr val="B6388C"/>
                </a:solidFill>
              </a:rPr>
              <a:t>endocarditis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(rare</a:t>
            </a:r>
            <a:r>
              <a:rPr lang="en-US" dirty="0" smtClean="0">
                <a:solidFill>
                  <a:prstClr val="black"/>
                </a:solidFill>
              </a:rPr>
              <a:t>).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6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10600" cy="6477000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l"/>
            <a:r>
              <a:rPr lang="en-US" b="1" dirty="0" smtClean="0">
                <a:solidFill>
                  <a:srgbClr val="C00000"/>
                </a:solidFill>
              </a:rPr>
              <a:t>Other causative agents of STDs and PID:</a:t>
            </a:r>
          </a:p>
          <a:p>
            <a:pPr lvl="0" algn="l"/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i="1" dirty="0" smtClean="0">
                <a:solidFill>
                  <a:schemeClr val="tx1"/>
                </a:solidFill>
              </a:rPr>
              <a:t>Chlamydia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trachomatis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i="1" dirty="0" smtClean="0">
                <a:solidFill>
                  <a:schemeClr val="tx1"/>
                </a:solidFill>
              </a:rPr>
              <a:t>Mycoplasma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hominis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i="1" dirty="0" smtClean="0">
                <a:solidFill>
                  <a:schemeClr val="tx1"/>
                </a:solidFill>
              </a:rPr>
              <a:t>Mycoplasma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genitalium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i="1" dirty="0" smtClean="0">
                <a:solidFill>
                  <a:schemeClr val="tx1"/>
                </a:solidFill>
              </a:rPr>
              <a:t>Ureaplasma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urealyticum.</a:t>
            </a:r>
          </a:p>
          <a:p>
            <a:pPr lvl="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- Endogenous </a:t>
            </a:r>
            <a:r>
              <a:rPr lang="en-US" i="1" dirty="0" smtClean="0">
                <a:solidFill>
                  <a:schemeClr val="tx1"/>
                </a:solidFill>
              </a:rPr>
              <a:t>E. coli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lvl="0" algn="l"/>
            <a:r>
              <a:rPr lang="en-US" dirty="0" smtClean="0">
                <a:solidFill>
                  <a:srgbClr val="8037B7"/>
                </a:solidFill>
              </a:rPr>
              <a:t>Late complications: </a:t>
            </a:r>
            <a:r>
              <a:rPr lang="en-US" dirty="0" smtClean="0">
                <a:solidFill>
                  <a:schemeClr val="tx1"/>
                </a:solidFill>
              </a:rPr>
              <a:t>infertility, ectopic pregnancy, chronic pelvic pain.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71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228600" y="1828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6324600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l">
              <a:lnSpc>
                <a:spcPct val="120000"/>
              </a:lnSpc>
            </a:pPr>
            <a:r>
              <a:rPr lang="en-US" b="1" i="1" dirty="0">
                <a:solidFill>
                  <a:srgbClr val="C00000"/>
                </a:solidFill>
              </a:rPr>
              <a:t>Neisseria gonorrhoeae 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infection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in </a:t>
            </a:r>
            <a:r>
              <a:rPr lang="en-US" b="1" dirty="0">
                <a:solidFill>
                  <a:srgbClr val="C00000"/>
                </a:solidFill>
              </a:rPr>
              <a:t>male:</a:t>
            </a:r>
          </a:p>
          <a:p>
            <a:pPr lvl="0" algn="l"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Urethritis</a:t>
            </a:r>
            <a:r>
              <a:rPr lang="en-US" dirty="0">
                <a:solidFill>
                  <a:srgbClr val="C00000"/>
                </a:solidFill>
              </a:rPr>
              <a:t>:</a:t>
            </a:r>
          </a:p>
          <a:p>
            <a:pPr marL="571500" lvl="0" indent="-571500" algn="l">
              <a:lnSpc>
                <a:spcPct val="120000"/>
              </a:lnSpc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Dysuria</a:t>
            </a:r>
            <a:r>
              <a:rPr lang="en-US" dirty="0">
                <a:solidFill>
                  <a:prstClr val="black"/>
                </a:solidFill>
              </a:rPr>
              <a:t>, redness, </a:t>
            </a:r>
            <a:r>
              <a:rPr lang="en-US" dirty="0" smtClean="0">
                <a:solidFill>
                  <a:prstClr val="black"/>
                </a:solidFill>
              </a:rPr>
              <a:t>pain, and thick copious-(greenish- yellow)  discharge of pus.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 algn="l">
              <a:lnSpc>
                <a:spcPct val="120000"/>
              </a:lnSpc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infection could be disseminated to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epididymis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b="1" dirty="0">
                <a:solidFill>
                  <a:srgbClr val="8037B7"/>
                </a:solidFill>
              </a:rPr>
              <a:t>epididymitis</a:t>
            </a:r>
            <a:r>
              <a:rPr lang="en-US" dirty="0">
                <a:solidFill>
                  <a:schemeClr val="tx1"/>
                </a:solidFill>
              </a:rPr>
              <a:t>), prostate gland (</a:t>
            </a:r>
            <a:r>
              <a:rPr lang="en-US" b="1" dirty="0">
                <a:solidFill>
                  <a:srgbClr val="8037B7"/>
                </a:solidFill>
              </a:rPr>
              <a:t>prostatitis</a:t>
            </a:r>
            <a:r>
              <a:rPr lang="en-US" dirty="0">
                <a:solidFill>
                  <a:schemeClr val="tx1"/>
                </a:solidFill>
              </a:rPr>
              <a:t>), testicular tissue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b="1" dirty="0">
                <a:solidFill>
                  <a:srgbClr val="8037B7"/>
                </a:solidFill>
              </a:rPr>
              <a:t>orchitis</a:t>
            </a:r>
            <a:r>
              <a:rPr lang="en-US" dirty="0">
                <a:solidFill>
                  <a:schemeClr val="tx1"/>
                </a:solidFill>
              </a:rPr>
              <a:t>). </a:t>
            </a:r>
            <a:endParaRPr lang="en-US" dirty="0"/>
          </a:p>
          <a:p>
            <a:pPr marL="571500" lvl="0" indent="-571500" algn="l">
              <a:lnSpc>
                <a:spcPct val="120000"/>
              </a:lnSpc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DGI.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4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991600" cy="685799"/>
          </a:xfrm>
          <a:noFill/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Diagnosis of </a:t>
            </a:r>
            <a:r>
              <a:rPr lang="en-US" sz="3600" b="1" i="1" dirty="0" smtClean="0">
                <a:solidFill>
                  <a:srgbClr val="C00000"/>
                </a:solidFill>
              </a:rPr>
              <a:t>Neisseria gonorrhoeae </a:t>
            </a:r>
            <a:r>
              <a:rPr lang="en-US" sz="3600" b="1" dirty="0" smtClean="0">
                <a:solidFill>
                  <a:srgbClr val="C00000"/>
                </a:solidFill>
              </a:rPr>
              <a:t>infection:</a:t>
            </a:r>
            <a:endParaRPr lang="ar-AE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839200" cy="5562600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l"/>
            <a:r>
              <a:rPr lang="en-US" sz="3400" b="1" dirty="0" smtClean="0">
                <a:solidFill>
                  <a:srgbClr val="C00000"/>
                </a:solidFill>
              </a:rPr>
              <a:t>Clinical specimens: </a:t>
            </a:r>
          </a:p>
          <a:p>
            <a:pPr lvl="0" algn="l"/>
            <a:r>
              <a:rPr lang="en-US" sz="3400" dirty="0" smtClean="0">
                <a:solidFill>
                  <a:schemeClr val="tx1"/>
                </a:solidFill>
              </a:rPr>
              <a:t>Urethral </a:t>
            </a:r>
            <a:r>
              <a:rPr lang="en-US" sz="3400" dirty="0">
                <a:solidFill>
                  <a:schemeClr val="tx1"/>
                </a:solidFill>
              </a:rPr>
              <a:t>discharge, cervical swab, rectal swab, </a:t>
            </a:r>
            <a:r>
              <a:rPr lang="en-US" sz="3400" dirty="0" smtClean="0">
                <a:solidFill>
                  <a:schemeClr val="tx1"/>
                </a:solidFill>
              </a:rPr>
              <a:t>vaginal discharge, pharyngeal swab.</a:t>
            </a:r>
          </a:p>
          <a:p>
            <a:pPr lvl="0" algn="l"/>
            <a:r>
              <a:rPr lang="en-US" sz="3400" b="1" dirty="0" smtClean="0">
                <a:solidFill>
                  <a:srgbClr val="C00000"/>
                </a:solidFill>
              </a:rPr>
              <a:t>Laboratory tests: </a:t>
            </a:r>
            <a:r>
              <a:rPr lang="en-US" sz="3400" dirty="0">
                <a:solidFill>
                  <a:schemeClr val="tx1"/>
                </a:solidFill>
              </a:rPr>
              <a:t>m</a:t>
            </a:r>
            <a:r>
              <a:rPr lang="en-US" sz="3400" dirty="0" smtClean="0">
                <a:solidFill>
                  <a:schemeClr val="tx1"/>
                </a:solidFill>
              </a:rPr>
              <a:t>icroscopic examination, culture, </a:t>
            </a:r>
            <a:r>
              <a:rPr lang="en-US" sz="3400" smtClean="0">
                <a:solidFill>
                  <a:schemeClr val="tx1"/>
                </a:solidFill>
              </a:rPr>
              <a:t>and PCR.</a:t>
            </a:r>
            <a:endParaRPr lang="en-US" sz="3400" dirty="0">
              <a:solidFill>
                <a:schemeClr val="tx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3400" b="1" dirty="0" smtClean="0">
                <a:solidFill>
                  <a:srgbClr val="C00000"/>
                </a:solidFill>
              </a:rPr>
              <a:t>Microscopic examination: </a:t>
            </a:r>
            <a:r>
              <a:rPr lang="en-US" sz="3400" dirty="0" smtClean="0">
                <a:solidFill>
                  <a:srgbClr val="C00000"/>
                </a:solidFill>
              </a:rPr>
              <a:t>(gram stain):</a:t>
            </a:r>
          </a:p>
          <a:p>
            <a:pPr lvl="0" algn="l"/>
            <a:r>
              <a:rPr lang="en-US" sz="3400" u="sng" dirty="0" smtClean="0">
                <a:solidFill>
                  <a:schemeClr val="tx1"/>
                </a:solidFill>
              </a:rPr>
              <a:t>Intracellular</a:t>
            </a:r>
            <a:r>
              <a:rPr lang="en-US" sz="3400" dirty="0" smtClean="0">
                <a:solidFill>
                  <a:schemeClr val="tx1"/>
                </a:solidFill>
              </a:rPr>
              <a:t> gram negative diplococci (inside the polymorphnuclear leukocytes). </a:t>
            </a:r>
            <a:endParaRPr lang="en-US" sz="3400" dirty="0">
              <a:solidFill>
                <a:schemeClr val="tx1"/>
              </a:solidFill>
            </a:endParaRPr>
          </a:p>
          <a:p>
            <a:pPr algn="l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67389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52400"/>
            <a:ext cx="8915400" cy="6553200"/>
          </a:xfrm>
          <a:noFill/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Culture:  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Neisseria </a:t>
            </a:r>
            <a:r>
              <a:rPr lang="en-US" i="1" dirty="0">
                <a:solidFill>
                  <a:schemeClr val="tx1"/>
                </a:solidFill>
              </a:rPr>
              <a:t>gonorrhoeae </a:t>
            </a:r>
            <a:r>
              <a:rPr lang="en-US" dirty="0">
                <a:solidFill>
                  <a:schemeClr val="tx1"/>
                </a:solidFill>
              </a:rPr>
              <a:t>is a </a:t>
            </a:r>
            <a:r>
              <a:rPr lang="en-US" dirty="0">
                <a:solidFill>
                  <a:srgbClr val="8037B7"/>
                </a:solidFill>
              </a:rPr>
              <a:t>fastidious</a:t>
            </a:r>
            <a:r>
              <a:rPr lang="en-US" dirty="0">
                <a:solidFill>
                  <a:schemeClr val="tx1"/>
                </a:solidFill>
              </a:rPr>
              <a:t> bacteria it needs: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8037B7"/>
                </a:solidFill>
              </a:rPr>
              <a:t>NADP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8037B7"/>
                </a:solidFill>
              </a:rPr>
              <a:t>Hematin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en-US" b="1" dirty="0" smtClean="0">
                <a:solidFill>
                  <a:srgbClr val="8037B7"/>
                </a:solidFill>
              </a:rPr>
              <a:t>X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8037B7"/>
                </a:solidFill>
              </a:rPr>
              <a:t>V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factor</a:t>
            </a:r>
            <a:r>
              <a:rPr lang="en-US" b="1" dirty="0" smtClean="0">
                <a:solidFill>
                  <a:schemeClr val="tx1"/>
                </a:solidFill>
              </a:rPr>
              <a:t>):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so the bacteria grow best on: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Chocolate agar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or the selective </a:t>
            </a:r>
            <a:r>
              <a:rPr lang="en-US" dirty="0">
                <a:solidFill>
                  <a:schemeClr val="tx1"/>
                </a:solidFill>
              </a:rPr>
              <a:t>medium: </a:t>
            </a:r>
            <a:r>
              <a:rPr lang="en-US" b="1" dirty="0">
                <a:solidFill>
                  <a:srgbClr val="B6388C"/>
                </a:solidFill>
              </a:rPr>
              <a:t>Thayer-Martin </a:t>
            </a:r>
            <a:r>
              <a:rPr lang="en-US" b="1" dirty="0" smtClean="0">
                <a:solidFill>
                  <a:srgbClr val="B6388C"/>
                </a:solidFill>
              </a:rPr>
              <a:t>agar </a:t>
            </a:r>
            <a:r>
              <a:rPr lang="en-US" dirty="0" smtClean="0">
                <a:solidFill>
                  <a:schemeClr val="tx1"/>
                </a:solidFill>
              </a:rPr>
              <a:t>which</a:t>
            </a:r>
            <a:r>
              <a:rPr lang="en-US" b="1" dirty="0" smtClean="0">
                <a:solidFill>
                  <a:srgbClr val="B6388C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contains </a:t>
            </a:r>
            <a:r>
              <a:rPr lang="en-US" b="1" dirty="0" smtClean="0">
                <a:solidFill>
                  <a:schemeClr val="tx1"/>
                </a:solidFill>
              </a:rPr>
              <a:t>antibiotics (</a:t>
            </a:r>
            <a:r>
              <a:rPr lang="en-US" dirty="0" smtClean="0">
                <a:solidFill>
                  <a:srgbClr val="7030A0"/>
                </a:solidFill>
              </a:rPr>
              <a:t>vancomycin, </a:t>
            </a:r>
            <a:r>
              <a:rPr lang="en-US" dirty="0" err="1" smtClean="0">
                <a:solidFill>
                  <a:srgbClr val="7030A0"/>
                </a:solidFill>
              </a:rPr>
              <a:t>colistin</a:t>
            </a:r>
            <a:r>
              <a:rPr lang="en-US" dirty="0">
                <a:solidFill>
                  <a:prstClr val="black"/>
                </a:solidFill>
              </a:rPr>
              <a:t>, and  </a:t>
            </a:r>
            <a:r>
              <a:rPr lang="en-US" dirty="0" smtClean="0">
                <a:solidFill>
                  <a:srgbClr val="7030A0"/>
                </a:solidFill>
              </a:rPr>
              <a:t>nystatin</a:t>
            </a:r>
            <a:r>
              <a:rPr lang="en-US" dirty="0">
                <a:solidFill>
                  <a:prstClr val="black"/>
                </a:solidFill>
              </a:rPr>
              <a:t>)</a:t>
            </a:r>
            <a:r>
              <a:rPr lang="en-US" b="1" dirty="0">
                <a:solidFill>
                  <a:prstClr val="black"/>
                </a:solidFill>
              </a:rPr>
              <a:t>.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8037B7"/>
                </a:solidFill>
              </a:rPr>
              <a:t>5-10% CO</a:t>
            </a:r>
            <a:r>
              <a:rPr lang="en-US" b="1" baseline="-25000" dirty="0" smtClean="0">
                <a:solidFill>
                  <a:srgbClr val="8037B7"/>
                </a:solidFill>
              </a:rPr>
              <a:t>2</a:t>
            </a:r>
            <a:r>
              <a:rPr lang="en-US" b="1" dirty="0" smtClean="0">
                <a:solidFill>
                  <a:srgbClr val="D02ABC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for primary isolation.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All species are </a:t>
            </a:r>
            <a:r>
              <a:rPr lang="en-US" dirty="0" smtClean="0">
                <a:solidFill>
                  <a:srgbClr val="7030A0"/>
                </a:solidFill>
              </a:rPr>
              <a:t>oxidase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positive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8037B7"/>
                </a:solidFill>
              </a:rPr>
              <a:t>Sugar fermentation </a:t>
            </a:r>
            <a:r>
              <a:rPr lang="en-US" dirty="0" smtClean="0">
                <a:solidFill>
                  <a:schemeClr val="tx1"/>
                </a:solidFill>
              </a:rPr>
              <a:t>to differentiae it from other </a:t>
            </a:r>
            <a:r>
              <a:rPr lang="en-US" dirty="0" err="1">
                <a:solidFill>
                  <a:schemeClr val="tx1"/>
                </a:solidFill>
              </a:rPr>
              <a:t>n</a:t>
            </a:r>
            <a:r>
              <a:rPr lang="en-US" dirty="0" err="1" smtClean="0">
                <a:solidFill>
                  <a:schemeClr val="tx1"/>
                </a:solidFill>
              </a:rPr>
              <a:t>eisseriae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i="1" dirty="0" smtClean="0">
                <a:solidFill>
                  <a:schemeClr val="tx1"/>
                </a:solidFill>
              </a:rPr>
              <a:t>N. gonorrhoeae </a:t>
            </a:r>
            <a:r>
              <a:rPr lang="en-US" dirty="0" smtClean="0">
                <a:solidFill>
                  <a:schemeClr val="tx1"/>
                </a:solidFill>
              </a:rPr>
              <a:t>ferments only glucose.</a:t>
            </a:r>
          </a:p>
        </p:txBody>
      </p:sp>
    </p:spTree>
    <p:extLst>
      <p:ext uri="{BB962C8B-B14F-4D97-AF65-F5344CB8AC3E}">
        <p14:creationId xmlns:p14="http://schemas.microsoft.com/office/powerpoint/2010/main" val="327930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3962400" cy="2971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6"/>
          <a:stretch/>
        </p:blipFill>
        <p:spPr bwMode="auto">
          <a:xfrm rot="16200000">
            <a:off x="5219700" y="-647698"/>
            <a:ext cx="2971801" cy="4571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8763000" cy="35487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08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686800" cy="609599"/>
          </a:xfrm>
          <a:noFill/>
        </p:spPr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0070C0"/>
                </a:solidFill>
              </a:rPr>
              <a:t>Epidemiology</a:t>
            </a:r>
            <a:r>
              <a:rPr lang="en-US" sz="2800" b="1" dirty="0" smtClean="0">
                <a:solidFill>
                  <a:srgbClr val="0070C0"/>
                </a:solidFill>
              </a:rPr>
              <a:t>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763000" cy="5791200"/>
          </a:xfrm>
          <a:noFill/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/>
            <a:r>
              <a:rPr lang="en-US" b="1" u="sng" dirty="0" smtClean="0">
                <a:solidFill>
                  <a:srgbClr val="9A009A"/>
                </a:solidFill>
              </a:rPr>
              <a:t>USA: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More </a:t>
            </a:r>
            <a:r>
              <a:rPr lang="en-US" dirty="0">
                <a:solidFill>
                  <a:schemeClr val="tx1"/>
                </a:solidFill>
              </a:rPr>
              <a:t>than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110</a:t>
            </a:r>
            <a:r>
              <a:rPr lang="en-US" dirty="0" smtClean="0">
                <a:solidFill>
                  <a:schemeClr val="tx1"/>
                </a:solidFill>
              </a:rPr>
              <a:t> million</a:t>
            </a:r>
            <a:r>
              <a:rPr lang="en-US" dirty="0">
                <a:solidFill>
                  <a:schemeClr val="tx1"/>
                </a:solidFill>
              </a:rPr>
              <a:t> are living with STD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b="1" dirty="0" smtClean="0">
                <a:solidFill>
                  <a:schemeClr val="tx1"/>
                </a:solidFill>
              </a:rPr>
              <a:t>20</a:t>
            </a:r>
            <a:r>
              <a:rPr lang="en-US" dirty="0" smtClean="0">
                <a:solidFill>
                  <a:schemeClr val="tx1"/>
                </a:solidFill>
              </a:rPr>
              <a:t> million</a:t>
            </a:r>
            <a:r>
              <a:rPr lang="en-US" dirty="0">
                <a:solidFill>
                  <a:schemeClr val="tx1"/>
                </a:solidFill>
              </a:rPr>
              <a:t> will become infected every year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50</a:t>
            </a:r>
            <a:r>
              <a:rPr lang="en-US" dirty="0" smtClean="0">
                <a:solidFill>
                  <a:schemeClr val="tx1"/>
                </a:solidFill>
              </a:rPr>
              <a:t>% of the new cases are teenagers. </a:t>
            </a:r>
          </a:p>
          <a:p>
            <a:pPr algn="l"/>
            <a:r>
              <a:rPr lang="en-US" b="1" u="sng" dirty="0" smtClean="0">
                <a:solidFill>
                  <a:srgbClr val="9A009A"/>
                </a:solidFill>
              </a:rPr>
              <a:t>WHO: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More than 1 million people acquire a sexually transmitted infection (STI) every </a:t>
            </a:r>
            <a:r>
              <a:rPr lang="en-US" b="1" dirty="0">
                <a:solidFill>
                  <a:schemeClr val="tx1"/>
                </a:solidFill>
              </a:rPr>
              <a:t>day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majority of STIs are present without symptoms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Some STIs can increase the risk of HIV acquisition three-fold or more.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686800" cy="6477000"/>
          </a:xfrm>
          <a:noFill/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lvl="0" algn="l"/>
            <a:r>
              <a:rPr lang="en-US" b="1" dirty="0">
                <a:solidFill>
                  <a:srgbClr val="B6388C"/>
                </a:solidFill>
              </a:rPr>
              <a:t>Antibiotic sensitivity test: </a:t>
            </a:r>
          </a:p>
          <a:p>
            <a:pPr lvl="0" algn="l"/>
            <a:r>
              <a:rPr lang="en-US" dirty="0">
                <a:solidFill>
                  <a:prstClr val="black"/>
                </a:solidFill>
              </a:rPr>
              <a:t>More than 20% of current isolates are resistant to penicillin due to </a:t>
            </a:r>
            <a:r>
              <a:rPr lang="en-US" i="1" dirty="0">
                <a:solidFill>
                  <a:prstClr val="black"/>
                </a:solidFill>
              </a:rPr>
              <a:t>Beta</a:t>
            </a:r>
            <a:r>
              <a:rPr lang="en-US" dirty="0">
                <a:solidFill>
                  <a:prstClr val="black"/>
                </a:solidFill>
              </a:rPr>
              <a:t>-Lactamase plasmids.</a:t>
            </a:r>
          </a:p>
          <a:p>
            <a:pPr lvl="0" algn="l"/>
            <a:r>
              <a:rPr lang="en-US" b="1" dirty="0" smtClean="0">
                <a:solidFill>
                  <a:srgbClr val="B6388C"/>
                </a:solidFill>
              </a:rPr>
              <a:t>PCR</a:t>
            </a:r>
            <a:r>
              <a:rPr lang="en-US" b="1" dirty="0">
                <a:solidFill>
                  <a:srgbClr val="B6388C"/>
                </a:solidFill>
              </a:rPr>
              <a:t>: </a:t>
            </a:r>
            <a:endParaRPr lang="en-US" b="1" dirty="0" smtClean="0">
              <a:solidFill>
                <a:srgbClr val="B6388C"/>
              </a:solidFill>
            </a:endParaRPr>
          </a:p>
          <a:p>
            <a:pPr lvl="0" algn="l"/>
            <a:r>
              <a:rPr lang="en-US" dirty="0" smtClean="0">
                <a:solidFill>
                  <a:prstClr val="black"/>
                </a:solidFill>
              </a:rPr>
              <a:t>Detection </a:t>
            </a:r>
            <a:r>
              <a:rPr lang="en-US" dirty="0">
                <a:solidFill>
                  <a:prstClr val="black"/>
                </a:solidFill>
              </a:rPr>
              <a:t>of microbial genetic </a:t>
            </a:r>
            <a:r>
              <a:rPr lang="en-US" dirty="0" smtClean="0">
                <a:solidFill>
                  <a:prstClr val="black"/>
                </a:solidFill>
              </a:rPr>
              <a:t>material in the clinical specimen.</a:t>
            </a:r>
            <a:endParaRPr lang="en-US" b="1" dirty="0" smtClean="0">
              <a:solidFill>
                <a:srgbClr val="FF0000"/>
              </a:solidFill>
            </a:endParaRPr>
          </a:p>
          <a:p>
            <a:pPr lvl="0" algn="l"/>
            <a:r>
              <a:rPr lang="en-US" b="1" dirty="0" smtClean="0">
                <a:solidFill>
                  <a:srgbClr val="B6388C"/>
                </a:solidFill>
              </a:rPr>
              <a:t>Treatment: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Single dose of injectable penicillin.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Penicillinase </a:t>
            </a:r>
            <a:r>
              <a:rPr lang="en-US" dirty="0" smtClean="0">
                <a:solidFill>
                  <a:prstClr val="black"/>
                </a:solidFill>
              </a:rPr>
              <a:t>producing </a:t>
            </a:r>
            <a:r>
              <a:rPr lang="en-US" i="1" dirty="0" smtClean="0">
                <a:solidFill>
                  <a:prstClr val="black"/>
                </a:solidFill>
              </a:rPr>
              <a:t>N. gonorrhoeae </a:t>
            </a:r>
            <a:r>
              <a:rPr lang="en-US" dirty="0" smtClean="0">
                <a:solidFill>
                  <a:prstClr val="black"/>
                </a:solidFill>
              </a:rPr>
              <a:t>(PPNG) strains are sensitive to  </a:t>
            </a:r>
            <a:r>
              <a:rPr lang="en-US" dirty="0">
                <a:solidFill>
                  <a:srgbClr val="8037B7"/>
                </a:solidFill>
              </a:rPr>
              <a:t>t</a:t>
            </a:r>
            <a:r>
              <a:rPr lang="en-US" dirty="0" smtClean="0">
                <a:solidFill>
                  <a:srgbClr val="8037B7"/>
                </a:solidFill>
              </a:rPr>
              <a:t>hird generation cephalosporin.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Add anti-chlamydial </a:t>
            </a:r>
            <a:r>
              <a:rPr lang="en-US" dirty="0" smtClean="0">
                <a:solidFill>
                  <a:schemeClr val="tx1"/>
                </a:solidFill>
              </a:rPr>
              <a:t>antibiotic (co-infection is very </a:t>
            </a:r>
            <a:r>
              <a:rPr lang="en-US" smtClean="0">
                <a:solidFill>
                  <a:schemeClr val="tx1"/>
                </a:solidFill>
              </a:rPr>
              <a:t>common</a:t>
            </a:r>
            <a:r>
              <a:rPr lang="en-US" smtClean="0">
                <a:solidFill>
                  <a:schemeClr val="tx1"/>
                </a:solidFill>
              </a:rPr>
              <a:t>).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Treat the partner.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28703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800" cy="6477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9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56689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Currently, more than 30 diseases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are known to spread through sexual activity: 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C00000"/>
                </a:solidFill>
              </a:rPr>
              <a:t>Bacterial:</a:t>
            </a:r>
            <a:r>
              <a:rPr lang="en-US" dirty="0">
                <a:solidFill>
                  <a:prstClr val="black"/>
                </a:solidFill>
              </a:rPr>
              <a:t> gonorrhea, syphilis, </a:t>
            </a:r>
            <a:r>
              <a:rPr lang="en-US" dirty="0" smtClean="0">
                <a:solidFill>
                  <a:prstClr val="black"/>
                </a:solidFill>
              </a:rPr>
              <a:t>chlamydial </a:t>
            </a:r>
            <a:r>
              <a:rPr lang="en-US" dirty="0">
                <a:solidFill>
                  <a:prstClr val="black"/>
                </a:solidFill>
              </a:rPr>
              <a:t>infection, </a:t>
            </a:r>
            <a:r>
              <a:rPr lang="en-US" dirty="0" smtClean="0">
                <a:solidFill>
                  <a:prstClr val="black"/>
                </a:solidFill>
              </a:rPr>
              <a:t>chancroid, bacterial vaginosis.</a:t>
            </a:r>
            <a:endParaRPr lang="en-US" dirty="0">
              <a:solidFill>
                <a:prstClr val="black"/>
              </a:solidFill>
            </a:endParaRP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C00000"/>
                </a:solidFill>
              </a:rPr>
              <a:t>Viral:</a:t>
            </a:r>
            <a:r>
              <a:rPr lang="en-US" dirty="0">
                <a:solidFill>
                  <a:prstClr val="black"/>
                </a:solidFill>
              </a:rPr>
              <a:t> Genital herpes, warts, HIV.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C00000"/>
                </a:solidFill>
              </a:rPr>
              <a:t>Parasitic:</a:t>
            </a:r>
            <a:r>
              <a:rPr lang="en-US" dirty="0">
                <a:solidFill>
                  <a:prstClr val="black"/>
                </a:solidFill>
              </a:rPr>
              <a:t> Trichomoniasis.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C00000"/>
                </a:solidFill>
              </a:rPr>
              <a:t>Fungal:</a:t>
            </a:r>
            <a:r>
              <a:rPr lang="en-US" dirty="0">
                <a:solidFill>
                  <a:prstClr val="black"/>
                </a:solidFill>
              </a:rPr>
              <a:t> Candidiasis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77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257"/>
            <a:ext cx="8915400" cy="838199"/>
          </a:xfrm>
          <a:noFill/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rgbClr val="C00000"/>
                </a:solidFill>
              </a:rPr>
              <a:t>Entry, Spread, Damage and Complications:</a:t>
            </a:r>
            <a:endParaRPr lang="ar-AE" sz="34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762000"/>
            <a:ext cx="8991600" cy="6019800"/>
          </a:xfrm>
          <a:noFill/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Entry: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Most of the STD-causing agents enter the body through the mucosal or squamous epithelial layers of the </a:t>
            </a:r>
            <a:r>
              <a:rPr lang="en-US" dirty="0" smtClean="0">
                <a:solidFill>
                  <a:srgbClr val="8037B7"/>
                </a:solidFill>
              </a:rPr>
              <a:t>urethra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rgbClr val="8037B7"/>
                </a:solidFill>
              </a:rPr>
              <a:t>vagina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smtClean="0">
                <a:solidFill>
                  <a:srgbClr val="8037B7"/>
                </a:solidFill>
              </a:rPr>
              <a:t>cervix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smtClean="0">
                <a:solidFill>
                  <a:srgbClr val="8037B7"/>
                </a:solidFill>
              </a:rPr>
              <a:t>rectum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or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8037B7"/>
                </a:solidFill>
              </a:rPr>
              <a:t>oral pharynx</a:t>
            </a:r>
            <a:r>
              <a:rPr lang="en-US" dirty="0" smtClean="0">
                <a:solidFill>
                  <a:schemeClr val="tx1"/>
                </a:solidFill>
              </a:rPr>
              <a:t>. *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Some agents may spread by blood products, transplacental,………</a:t>
            </a:r>
          </a:p>
          <a:p>
            <a:pPr lvl="0" algn="l"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Reservoir</a:t>
            </a:r>
            <a:r>
              <a:rPr lang="en-US" dirty="0">
                <a:solidFill>
                  <a:srgbClr val="C00000"/>
                </a:solidFill>
              </a:rPr>
              <a:t>: </a:t>
            </a:r>
            <a:r>
              <a:rPr lang="en-US" dirty="0">
                <a:solidFill>
                  <a:prstClr val="black"/>
                </a:solidFill>
              </a:rPr>
              <a:t>Asymptomatic human carriers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/>
            <a:r>
              <a:rPr lang="en-US" b="1" dirty="0" smtClean="0">
                <a:solidFill>
                  <a:srgbClr val="C00000"/>
                </a:solidFill>
              </a:rPr>
              <a:t>Damage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algn="l"/>
            <a:r>
              <a:rPr lang="en-US" sz="3900" b="1" u="sng" dirty="0">
                <a:solidFill>
                  <a:schemeClr val="tx1"/>
                </a:solidFill>
              </a:rPr>
              <a:t>A</a:t>
            </a:r>
            <a:r>
              <a:rPr lang="en-US" sz="3900" b="1" u="sng" dirty="0" smtClean="0">
                <a:solidFill>
                  <a:schemeClr val="tx1"/>
                </a:solidFill>
              </a:rPr>
              <a:t>cute</a:t>
            </a:r>
            <a:r>
              <a:rPr lang="en-US" u="sng" dirty="0" smtClean="0">
                <a:solidFill>
                  <a:schemeClr val="tx1"/>
                </a:solidFill>
              </a:rPr>
              <a:t> manifestations of STDs are classified into: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8037B7"/>
                </a:solidFill>
              </a:rPr>
              <a:t>Mucopurulent</a:t>
            </a:r>
            <a:r>
              <a:rPr lang="en-US" b="1" dirty="0" smtClean="0">
                <a:solidFill>
                  <a:srgbClr val="8037B7"/>
                </a:solidFill>
              </a:rPr>
              <a:t> </a:t>
            </a:r>
            <a:r>
              <a:rPr lang="en-US" b="1" u="sng" dirty="0" smtClean="0">
                <a:solidFill>
                  <a:srgbClr val="8037B7"/>
                </a:solidFill>
              </a:rPr>
              <a:t>discharge</a:t>
            </a:r>
            <a:r>
              <a:rPr lang="en-US" b="1" dirty="0" smtClean="0">
                <a:solidFill>
                  <a:srgbClr val="8037B7"/>
                </a:solidFill>
              </a:rPr>
              <a:t> </a:t>
            </a:r>
            <a:r>
              <a:rPr lang="en-US" dirty="0" smtClean="0">
                <a:solidFill>
                  <a:srgbClr val="8037B7"/>
                </a:solidFill>
              </a:rPr>
              <a:t>(urethritis </a:t>
            </a:r>
            <a:r>
              <a:rPr lang="en-US" dirty="0">
                <a:solidFill>
                  <a:srgbClr val="8037B7"/>
                </a:solidFill>
              </a:rPr>
              <a:t>and </a:t>
            </a:r>
            <a:r>
              <a:rPr lang="en-US" dirty="0" smtClean="0">
                <a:solidFill>
                  <a:srgbClr val="8037B7"/>
                </a:solidFill>
              </a:rPr>
              <a:t>cervicitis): </a:t>
            </a:r>
            <a:r>
              <a:rPr lang="en-US" dirty="0" smtClean="0">
                <a:solidFill>
                  <a:prstClr val="black"/>
                </a:solidFill>
              </a:rPr>
              <a:t>Example</a:t>
            </a:r>
            <a:r>
              <a:rPr lang="en-US" dirty="0">
                <a:solidFill>
                  <a:prstClr val="black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Gonorrhea</a:t>
            </a:r>
            <a:r>
              <a:rPr lang="en-US" dirty="0">
                <a:solidFill>
                  <a:prstClr val="black"/>
                </a:solidFill>
              </a:rPr>
              <a:t> and </a:t>
            </a:r>
            <a:r>
              <a:rPr lang="en-US" dirty="0" smtClean="0">
                <a:solidFill>
                  <a:schemeClr val="tx1"/>
                </a:solidFill>
              </a:rPr>
              <a:t>chlamydial infection</a:t>
            </a:r>
            <a:r>
              <a:rPr lang="en-US" dirty="0">
                <a:solidFill>
                  <a:prstClr val="black"/>
                </a:solidFill>
              </a:rPr>
              <a:t>.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8037B7"/>
                </a:solidFill>
              </a:rPr>
              <a:t>Genital</a:t>
            </a:r>
            <a:r>
              <a:rPr lang="en-US" b="1" dirty="0" smtClean="0">
                <a:solidFill>
                  <a:srgbClr val="8037B7"/>
                </a:solidFill>
              </a:rPr>
              <a:t> </a:t>
            </a:r>
            <a:r>
              <a:rPr lang="en-US" b="1" u="sng" dirty="0" smtClean="0">
                <a:solidFill>
                  <a:srgbClr val="8037B7"/>
                </a:solidFill>
              </a:rPr>
              <a:t>ulcer</a:t>
            </a:r>
            <a:r>
              <a:rPr lang="en-US" b="1" dirty="0" smtClean="0">
                <a:solidFill>
                  <a:srgbClr val="8037B7"/>
                </a:solidFill>
              </a:rPr>
              <a:t> </a:t>
            </a:r>
            <a:r>
              <a:rPr lang="en-US" dirty="0" smtClean="0">
                <a:solidFill>
                  <a:srgbClr val="8037B7"/>
                </a:solidFill>
              </a:rPr>
              <a:t>disease</a:t>
            </a:r>
            <a:r>
              <a:rPr lang="en-US" dirty="0">
                <a:solidFill>
                  <a:srgbClr val="8037B7"/>
                </a:solidFill>
              </a:rPr>
              <a:t>:</a:t>
            </a:r>
          </a:p>
          <a:p>
            <a:pPr lvl="0" algn="l"/>
            <a:r>
              <a:rPr lang="en-US" dirty="0">
                <a:solidFill>
                  <a:prstClr val="black"/>
                </a:solidFill>
              </a:rPr>
              <a:t>    Example</a:t>
            </a:r>
            <a:r>
              <a:rPr lang="en-US" dirty="0">
                <a:solidFill>
                  <a:schemeClr val="tx1"/>
                </a:solidFill>
              </a:rPr>
              <a:t>: Syphilis, c</a:t>
            </a:r>
            <a:r>
              <a:rPr lang="en-US" dirty="0" smtClean="0">
                <a:solidFill>
                  <a:schemeClr val="tx1"/>
                </a:solidFill>
              </a:rPr>
              <a:t>hancroid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genital </a:t>
            </a:r>
            <a:r>
              <a:rPr lang="en-US" dirty="0">
                <a:solidFill>
                  <a:schemeClr val="tx1"/>
                </a:solidFill>
              </a:rPr>
              <a:t>herpes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5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152400" y="106682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763000" cy="65532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Consequences of STDs include:</a:t>
            </a:r>
          </a:p>
          <a:p>
            <a:pPr algn="l"/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complications are experienced by </a:t>
            </a:r>
            <a:r>
              <a:rPr lang="en-US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omen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l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Pelvic inflammatory disease (PID).</a:t>
            </a:r>
          </a:p>
          <a:p>
            <a:pPr marL="457200" indent="-457200" algn="l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Infertility,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ectopic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pregnancy, spontaneous abortion  and premature delivery.</a:t>
            </a:r>
          </a:p>
          <a:p>
            <a:pPr marL="457200" indent="-457200" algn="l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Congenital and neonatal infections.</a:t>
            </a:r>
          </a:p>
          <a:p>
            <a:pPr marL="457200" indent="-457200" algn="l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risk of acquiring HIV.</a:t>
            </a:r>
            <a:endParaRPr lang="ar-AE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Anogenital or cervical cancer.</a:t>
            </a:r>
          </a:p>
          <a:p>
            <a:pPr marL="457200" indent="-457200" algn="l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Tertiary syphilis &amp; recurrent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herpes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 (chronicity). </a:t>
            </a:r>
          </a:p>
        </p:txBody>
      </p:sp>
    </p:spTree>
    <p:extLst>
      <p:ext uri="{BB962C8B-B14F-4D97-AF65-F5344CB8AC3E}">
        <p14:creationId xmlns:p14="http://schemas.microsoft.com/office/powerpoint/2010/main" val="403574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1"/>
            <a:ext cx="8534400" cy="533399"/>
          </a:xfrm>
          <a:noFill/>
        </p:spPr>
        <p:txBody>
          <a:bodyPr>
            <a:noAutofit/>
          </a:bodyPr>
          <a:lstStyle/>
          <a:p>
            <a:r>
              <a:rPr lang="en-US" sz="3600" b="1" u="sng" dirty="0" smtClean="0">
                <a:solidFill>
                  <a:srgbClr val="C00000"/>
                </a:solidFill>
              </a:rPr>
              <a:t>Gonorrhea</a:t>
            </a:r>
            <a:endParaRPr lang="ar-AE" sz="2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762000"/>
            <a:ext cx="8839200" cy="5715000"/>
          </a:xfrm>
          <a:noFill/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C00000"/>
                </a:solidFill>
              </a:rPr>
              <a:t>Gonorrhea</a:t>
            </a:r>
            <a:r>
              <a:rPr lang="en-US" sz="3000" dirty="0" smtClean="0">
                <a:solidFill>
                  <a:prstClr val="black"/>
                </a:solidFill>
              </a:rPr>
              <a:t> is an </a:t>
            </a:r>
            <a:r>
              <a:rPr lang="en-US" sz="3000" dirty="0" smtClean="0">
                <a:solidFill>
                  <a:schemeClr val="tx1"/>
                </a:solidFill>
              </a:rPr>
              <a:t>infection</a:t>
            </a:r>
            <a:r>
              <a:rPr lang="en-US" sz="3000" dirty="0" smtClean="0">
                <a:solidFill>
                  <a:srgbClr val="0070C0"/>
                </a:solidFill>
              </a:rPr>
              <a:t> </a:t>
            </a:r>
            <a:r>
              <a:rPr lang="en-US" sz="3000" dirty="0" smtClean="0">
                <a:solidFill>
                  <a:prstClr val="black"/>
                </a:solidFill>
              </a:rPr>
              <a:t>that involves </a:t>
            </a:r>
            <a:r>
              <a:rPr lang="en-US" sz="3000" dirty="0" smtClean="0">
                <a:solidFill>
                  <a:schemeClr val="tx1"/>
                </a:solidFill>
              </a:rPr>
              <a:t>mucous membranes, and epithelial layers of the </a:t>
            </a:r>
            <a:r>
              <a:rPr lang="en-US" sz="3000" dirty="0" smtClean="0">
                <a:solidFill>
                  <a:srgbClr val="C00000"/>
                </a:solidFill>
              </a:rPr>
              <a:t>urethra </a:t>
            </a:r>
            <a:r>
              <a:rPr lang="en-US" sz="3000" dirty="0" smtClean="0">
                <a:solidFill>
                  <a:schemeClr val="tx1"/>
                </a:solidFill>
              </a:rPr>
              <a:t>and</a:t>
            </a:r>
            <a:r>
              <a:rPr lang="en-US" sz="3000" dirty="0" smtClean="0">
                <a:solidFill>
                  <a:srgbClr val="C00000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the</a:t>
            </a:r>
            <a:r>
              <a:rPr lang="en-US" sz="3000" dirty="0" smtClean="0">
                <a:solidFill>
                  <a:srgbClr val="C00000"/>
                </a:solidFill>
              </a:rPr>
              <a:t> cervix</a:t>
            </a:r>
            <a:r>
              <a:rPr lang="en-US" sz="3000" dirty="0" smtClean="0">
                <a:solidFill>
                  <a:prstClr val="black"/>
                </a:solidFill>
              </a:rPr>
              <a:t>, resulting in a </a:t>
            </a:r>
            <a:r>
              <a:rPr lang="en-US" sz="3000" dirty="0" smtClean="0">
                <a:solidFill>
                  <a:schemeClr val="tx1"/>
                </a:solidFill>
              </a:rPr>
              <a:t>copious</a:t>
            </a:r>
            <a:r>
              <a:rPr lang="en-US" sz="3000" dirty="0" smtClean="0">
                <a:solidFill>
                  <a:prstClr val="black"/>
                </a:solidFill>
              </a:rPr>
              <a:t>- </a:t>
            </a:r>
            <a:r>
              <a:rPr lang="en-US" sz="3000" dirty="0" smtClean="0">
                <a:solidFill>
                  <a:srgbClr val="C00000"/>
                </a:solidFill>
              </a:rPr>
              <a:t>purulent</a:t>
            </a:r>
            <a:r>
              <a:rPr lang="en-US" sz="3000" dirty="0" smtClean="0">
                <a:solidFill>
                  <a:prstClr val="black"/>
                </a:solidFill>
              </a:rPr>
              <a:t> discharge.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prstClr val="black"/>
                </a:solidFill>
              </a:rPr>
              <a:t>Causative agent: </a:t>
            </a:r>
            <a:r>
              <a:rPr lang="en-US" sz="3000" b="1" i="1" dirty="0" smtClean="0">
                <a:solidFill>
                  <a:srgbClr val="C00000"/>
                </a:solidFill>
              </a:rPr>
              <a:t>Neisseria gonorrhoeae</a:t>
            </a:r>
            <a:r>
              <a:rPr lang="en-US" sz="3000" i="1" dirty="0" smtClean="0">
                <a:solidFill>
                  <a:srgbClr val="B6388C"/>
                </a:solidFill>
              </a:rPr>
              <a:t>.</a:t>
            </a:r>
            <a:r>
              <a:rPr lang="en-US" sz="3000" dirty="0" smtClean="0">
                <a:solidFill>
                  <a:schemeClr val="tx1"/>
                </a:solidFill>
              </a:rPr>
              <a:t> Gram negative diplococci.</a:t>
            </a:r>
            <a:endParaRPr lang="en-US" sz="3000" dirty="0" smtClean="0">
              <a:solidFill>
                <a:srgbClr val="B6388C"/>
              </a:solidFill>
            </a:endParaRPr>
          </a:p>
          <a:p>
            <a:pPr marL="571500" lvl="0" indent="-571500" algn="l">
              <a:buClr>
                <a:srgbClr val="B6388C"/>
              </a:buClr>
              <a:buSzPct val="101000"/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prstClr val="black"/>
                </a:solidFill>
              </a:rPr>
              <a:t>Reservoir: </a:t>
            </a:r>
          </a:p>
          <a:p>
            <a:pPr marL="1028700" lvl="1" indent="-571500" algn="l">
              <a:buClr>
                <a:srgbClr val="B6388C"/>
              </a:buClr>
              <a:buSzPct val="101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Humans are the </a:t>
            </a:r>
            <a:r>
              <a:rPr lang="en-US" sz="3000" u="sng" dirty="0" smtClean="0">
                <a:solidFill>
                  <a:srgbClr val="C00000"/>
                </a:solidFill>
              </a:rPr>
              <a:t>only </a:t>
            </a:r>
            <a:r>
              <a:rPr lang="en-US" sz="3000" dirty="0" smtClean="0">
                <a:solidFill>
                  <a:schemeClr val="tx1"/>
                </a:solidFill>
              </a:rPr>
              <a:t>reservoir.</a:t>
            </a:r>
            <a:endParaRPr lang="en-US" sz="3000" dirty="0" smtClean="0">
              <a:solidFill>
                <a:prstClr val="black"/>
              </a:solidFill>
            </a:endParaRPr>
          </a:p>
          <a:p>
            <a:pPr marL="1028700" lvl="1" indent="-571500" algn="l">
              <a:buClr>
                <a:srgbClr val="B6388C"/>
              </a:buClr>
              <a:buSzPct val="101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C00000"/>
                </a:solidFill>
              </a:rPr>
              <a:t>Asymptomatic</a:t>
            </a:r>
            <a:r>
              <a:rPr lang="en-US" sz="3000" dirty="0" smtClean="0">
                <a:solidFill>
                  <a:prstClr val="black"/>
                </a:solidFill>
              </a:rPr>
              <a:t> </a:t>
            </a:r>
            <a:r>
              <a:rPr lang="en-US" sz="3000" dirty="0" smtClean="0">
                <a:solidFill>
                  <a:srgbClr val="C00000"/>
                </a:solidFill>
              </a:rPr>
              <a:t>carriage</a:t>
            </a:r>
            <a:r>
              <a:rPr lang="en-US" sz="3000" dirty="0" smtClean="0">
                <a:solidFill>
                  <a:prstClr val="black"/>
                </a:solidFill>
              </a:rPr>
              <a:t> is greater among women.</a:t>
            </a:r>
            <a:endParaRPr lang="en-US" sz="30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181600"/>
            <a:ext cx="481466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9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886" y="7257"/>
            <a:ext cx="8610600" cy="609599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Pathogenesis and tissue damage:</a:t>
            </a:r>
            <a:endParaRPr lang="ar-AE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09600"/>
            <a:ext cx="8763000" cy="60960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571500" indent="-571500" algn="l">
              <a:buClr>
                <a:srgbClr val="B6388C"/>
              </a:buClr>
              <a:buSzPct val="101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After introduction to the urethra and the vagina gonococci a</a:t>
            </a:r>
            <a:r>
              <a:rPr lang="en-US" dirty="0" smtClean="0">
                <a:solidFill>
                  <a:schemeClr val="tx1"/>
                </a:solidFill>
              </a:rPr>
              <a:t>ttach</a:t>
            </a:r>
            <a:r>
              <a:rPr lang="en-US" dirty="0" smtClean="0">
                <a:solidFill>
                  <a:prstClr val="black"/>
                </a:solidFill>
              </a:rPr>
              <a:t> via its </a:t>
            </a:r>
            <a:r>
              <a:rPr lang="en-US" dirty="0" smtClean="0">
                <a:solidFill>
                  <a:srgbClr val="C00000"/>
                </a:solidFill>
              </a:rPr>
              <a:t>pili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to </a:t>
            </a:r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</a:rPr>
              <a:t>non-ciliated  columnar cells </a:t>
            </a:r>
            <a:r>
              <a:rPr lang="en-US" dirty="0" smtClean="0">
                <a:solidFill>
                  <a:prstClr val="black"/>
                </a:solidFill>
              </a:rPr>
              <a:t>of:</a:t>
            </a:r>
          </a:p>
          <a:p>
            <a:pPr marL="1028700" lvl="1" indent="-571500" algn="l">
              <a:buClr>
                <a:srgbClr val="B6388C"/>
              </a:buClr>
              <a:buSzPct val="101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prstClr val="black"/>
                </a:solidFill>
              </a:rPr>
              <a:t>male </a:t>
            </a:r>
            <a:r>
              <a:rPr lang="en-US" dirty="0" smtClean="0">
                <a:solidFill>
                  <a:srgbClr val="C00000"/>
                </a:solidFill>
              </a:rPr>
              <a:t>urethra.</a:t>
            </a:r>
          </a:p>
          <a:p>
            <a:pPr marL="1028700" lvl="1" indent="-571500" algn="l">
              <a:buClr>
                <a:srgbClr val="B6388C"/>
              </a:buClr>
              <a:buSzPct val="101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prstClr val="black"/>
                </a:solidFill>
              </a:rPr>
              <a:t>Adult female </a:t>
            </a:r>
            <a:r>
              <a:rPr lang="en-US" dirty="0" smtClean="0">
                <a:solidFill>
                  <a:srgbClr val="C00000"/>
                </a:solidFill>
              </a:rPr>
              <a:t>endocervix.</a:t>
            </a:r>
          </a:p>
          <a:p>
            <a:pPr marL="1028700" lvl="1" indent="-571500" algn="l">
              <a:buClr>
                <a:srgbClr val="B6388C"/>
              </a:buClr>
              <a:buSzPct val="101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prstClr val="black"/>
                </a:solidFill>
                <a:ea typeface="+mj-ea"/>
              </a:rPr>
              <a:t>Adolescent </a:t>
            </a:r>
            <a:r>
              <a:rPr lang="en-US" dirty="0">
                <a:solidFill>
                  <a:prstClr val="black"/>
                </a:solidFill>
                <a:ea typeface="+mj-ea"/>
              </a:rPr>
              <a:t>female has </a:t>
            </a:r>
            <a:r>
              <a:rPr lang="en-US" dirty="0">
                <a:solidFill>
                  <a:schemeClr val="tx1"/>
                </a:solidFill>
                <a:ea typeface="+mj-ea"/>
              </a:rPr>
              <a:t>larger zone of ectopy </a:t>
            </a:r>
            <a:r>
              <a:rPr lang="en-US" dirty="0" smtClean="0">
                <a:solidFill>
                  <a:schemeClr val="tx1"/>
                </a:solidFill>
                <a:ea typeface="+mj-ea"/>
              </a:rPr>
              <a:t>of </a:t>
            </a:r>
            <a:r>
              <a:rPr lang="en-US" dirty="0">
                <a:solidFill>
                  <a:schemeClr val="tx1"/>
                </a:solidFill>
                <a:ea typeface="+mj-ea"/>
              </a:rPr>
              <a:t>columnar epithelial cells </a:t>
            </a:r>
            <a:r>
              <a:rPr lang="en-US" dirty="0" smtClean="0">
                <a:solidFill>
                  <a:schemeClr val="tx1"/>
                </a:solidFill>
                <a:ea typeface="+mj-ea"/>
              </a:rPr>
              <a:t>in </a:t>
            </a:r>
            <a:r>
              <a:rPr lang="en-US" dirty="0">
                <a:solidFill>
                  <a:schemeClr val="tx1"/>
                </a:solidFill>
                <a:ea typeface="+mj-ea"/>
              </a:rPr>
              <a:t>the </a:t>
            </a:r>
            <a:r>
              <a:rPr lang="en-US" b="1" dirty="0">
                <a:solidFill>
                  <a:schemeClr val="tx1"/>
                </a:solidFill>
                <a:ea typeface="+mj-ea"/>
              </a:rPr>
              <a:t>e</a:t>
            </a:r>
            <a:r>
              <a:rPr lang="en-US" b="1" dirty="0" smtClean="0">
                <a:solidFill>
                  <a:schemeClr val="tx1"/>
                </a:solidFill>
                <a:ea typeface="+mj-ea"/>
              </a:rPr>
              <a:t>ctocervix</a:t>
            </a:r>
            <a:r>
              <a:rPr lang="en-US" dirty="0" smtClean="0">
                <a:solidFill>
                  <a:schemeClr val="tx1"/>
                </a:solidFill>
                <a:ea typeface="+mj-ea"/>
              </a:rPr>
              <a:t>.</a:t>
            </a:r>
          </a:p>
          <a:p>
            <a:pPr marL="1028700" lvl="1" indent="-571500" algn="l">
              <a:buClr>
                <a:srgbClr val="B6388C"/>
              </a:buClr>
              <a:buSzPct val="101000"/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ea typeface="+mj-ea"/>
              </a:rPr>
              <a:t>Young girls </a:t>
            </a:r>
            <a:r>
              <a:rPr lang="en-US" b="1" dirty="0" smtClean="0">
                <a:solidFill>
                  <a:schemeClr val="tx1"/>
                </a:solidFill>
                <a:ea typeface="+mj-ea"/>
              </a:rPr>
              <a:t>vagina</a:t>
            </a:r>
            <a:r>
              <a:rPr lang="en-US" dirty="0" smtClean="0">
                <a:solidFill>
                  <a:schemeClr val="tx1"/>
                </a:solidFill>
                <a:ea typeface="+mj-ea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48200"/>
            <a:ext cx="8610600" cy="22460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57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45719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"/>
            <a:ext cx="8763000" cy="6629400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 algn="l"/>
            <a:r>
              <a:rPr lang="en-US" sz="3050" b="1" dirty="0" smtClean="0">
                <a:solidFill>
                  <a:srgbClr val="C00000"/>
                </a:solidFill>
              </a:rPr>
              <a:t>Factors of multiplication </a:t>
            </a:r>
            <a:r>
              <a:rPr lang="en-US" sz="3050" b="1" dirty="0">
                <a:solidFill>
                  <a:srgbClr val="C00000"/>
                </a:solidFill>
              </a:rPr>
              <a:t>and </a:t>
            </a:r>
            <a:r>
              <a:rPr lang="en-US" sz="3050" b="1" dirty="0" smtClean="0">
                <a:solidFill>
                  <a:srgbClr val="C00000"/>
                </a:solidFill>
              </a:rPr>
              <a:t>inflammation:</a:t>
            </a:r>
            <a:endParaRPr lang="en-US" sz="3050" b="1" dirty="0">
              <a:solidFill>
                <a:srgbClr val="C00000"/>
              </a:solidFill>
            </a:endParaRPr>
          </a:p>
          <a:p>
            <a:pPr marL="571500" lvl="0" indent="-571500" algn="l">
              <a:buClr>
                <a:srgbClr val="B6388C"/>
              </a:buClr>
              <a:buFont typeface="Arial" panose="020B0604020202020204" pitchFamily="34" charset="0"/>
              <a:buChar char="•"/>
            </a:pPr>
            <a:r>
              <a:rPr lang="en-US" sz="3050" dirty="0">
                <a:solidFill>
                  <a:srgbClr val="8037B7"/>
                </a:solidFill>
              </a:rPr>
              <a:t>IgA </a:t>
            </a:r>
            <a:r>
              <a:rPr lang="en-US" sz="3050" dirty="0">
                <a:solidFill>
                  <a:srgbClr val="8037B7"/>
                </a:solidFill>
              </a:rPr>
              <a:t>p</a:t>
            </a:r>
            <a:r>
              <a:rPr lang="en-US" sz="3050" dirty="0" smtClean="0">
                <a:solidFill>
                  <a:srgbClr val="8037B7"/>
                </a:solidFill>
              </a:rPr>
              <a:t>rotease</a:t>
            </a:r>
            <a:r>
              <a:rPr lang="en-US" sz="3050" dirty="0" smtClean="0">
                <a:solidFill>
                  <a:srgbClr val="8037B7"/>
                </a:solidFill>
              </a:rPr>
              <a:t>: </a:t>
            </a:r>
            <a:r>
              <a:rPr lang="en-US" sz="3050" dirty="0" smtClean="0">
                <a:solidFill>
                  <a:prstClr val="black"/>
                </a:solidFill>
              </a:rPr>
              <a:t>Escape </a:t>
            </a:r>
            <a:r>
              <a:rPr lang="en-US" sz="3050" dirty="0">
                <a:solidFill>
                  <a:prstClr val="black"/>
                </a:solidFill>
              </a:rPr>
              <a:t>humoral </a:t>
            </a:r>
            <a:r>
              <a:rPr lang="en-US" sz="3050" dirty="0" smtClean="0">
                <a:solidFill>
                  <a:prstClr val="black"/>
                </a:solidFill>
              </a:rPr>
              <a:t>response.</a:t>
            </a:r>
            <a:endParaRPr lang="en-US" sz="3050" dirty="0">
              <a:solidFill>
                <a:prstClr val="black"/>
              </a:solidFill>
            </a:endParaRPr>
          </a:p>
          <a:p>
            <a:pPr marL="571500" lvl="0" indent="-571500" algn="l">
              <a:buClr>
                <a:srgbClr val="B6388C"/>
              </a:buClr>
              <a:buFont typeface="Arial" panose="020B0604020202020204" pitchFamily="34" charset="0"/>
              <a:buChar char="•"/>
            </a:pPr>
            <a:r>
              <a:rPr lang="en-US" sz="3050" dirty="0" smtClean="0">
                <a:solidFill>
                  <a:srgbClr val="8037B7"/>
                </a:solidFill>
              </a:rPr>
              <a:t>Phase </a:t>
            </a:r>
            <a:r>
              <a:rPr lang="en-US" sz="3050" dirty="0">
                <a:solidFill>
                  <a:srgbClr val="8037B7"/>
                </a:solidFill>
              </a:rPr>
              <a:t>variation: </a:t>
            </a:r>
            <a:r>
              <a:rPr lang="en-US" sz="3050" dirty="0">
                <a:solidFill>
                  <a:prstClr val="black"/>
                </a:solidFill>
              </a:rPr>
              <a:t>Turning on /</a:t>
            </a:r>
            <a:r>
              <a:rPr lang="en-US" sz="3050" dirty="0" smtClean="0">
                <a:solidFill>
                  <a:prstClr val="black"/>
                </a:solidFill>
              </a:rPr>
              <a:t>off  genes </a:t>
            </a:r>
            <a:r>
              <a:rPr lang="en-US" sz="3050" dirty="0">
                <a:solidFill>
                  <a:prstClr val="black"/>
                </a:solidFill>
              </a:rPr>
              <a:t>of </a:t>
            </a:r>
            <a:r>
              <a:rPr lang="en-US" sz="3050" dirty="0" smtClean="0">
                <a:solidFill>
                  <a:prstClr val="black"/>
                </a:solidFill>
              </a:rPr>
              <a:t>surface  adherence components</a:t>
            </a:r>
            <a:r>
              <a:rPr lang="en-US" sz="3050" dirty="0">
                <a:solidFill>
                  <a:prstClr val="black"/>
                </a:solidFill>
              </a:rPr>
              <a:t>:</a:t>
            </a:r>
            <a:r>
              <a:rPr lang="en-US" sz="3050" dirty="0" smtClean="0">
                <a:solidFill>
                  <a:prstClr val="black"/>
                </a:solidFill>
              </a:rPr>
              <a:t> escape </a:t>
            </a:r>
            <a:r>
              <a:rPr lang="en-US" sz="3050" dirty="0">
                <a:solidFill>
                  <a:prstClr val="black"/>
                </a:solidFill>
              </a:rPr>
              <a:t>neutrophil </a:t>
            </a:r>
            <a:r>
              <a:rPr lang="en-US" sz="3050" dirty="0" smtClean="0">
                <a:solidFill>
                  <a:prstClr val="black"/>
                </a:solidFill>
              </a:rPr>
              <a:t>killing and antibodies protection.</a:t>
            </a:r>
          </a:p>
          <a:p>
            <a:pPr marL="571500" lvl="0" indent="-571500" algn="l">
              <a:buClr>
                <a:srgbClr val="B6388C"/>
              </a:buClr>
              <a:buFont typeface="Arial" panose="020B0604020202020204" pitchFamily="34" charset="0"/>
              <a:buChar char="•"/>
            </a:pPr>
            <a:r>
              <a:rPr lang="en-US" sz="3050" dirty="0" smtClean="0">
                <a:solidFill>
                  <a:srgbClr val="8037B7"/>
                </a:solidFill>
              </a:rPr>
              <a:t>The </a:t>
            </a:r>
            <a:r>
              <a:rPr lang="en-US" sz="3050" dirty="0">
                <a:solidFill>
                  <a:srgbClr val="8037B7"/>
                </a:solidFill>
              </a:rPr>
              <a:t>microbial </a:t>
            </a:r>
            <a:r>
              <a:rPr lang="en-US" sz="3050" dirty="0" smtClean="0">
                <a:solidFill>
                  <a:srgbClr val="8037B7"/>
                </a:solidFill>
              </a:rPr>
              <a:t>lipooligosaccharide (LOS):</a:t>
            </a:r>
            <a:endParaRPr lang="en-US" sz="3050" dirty="0">
              <a:solidFill>
                <a:srgbClr val="8037B7"/>
              </a:solidFill>
            </a:endParaRPr>
          </a:p>
          <a:p>
            <a:pPr marL="1028700" lvl="1" indent="-571500" algn="l">
              <a:buClr>
                <a:srgbClr val="B6388C"/>
              </a:buClr>
              <a:buFont typeface="Courier New" panose="02070309020205020404" pitchFamily="49" charset="0"/>
              <a:buChar char="o"/>
            </a:pPr>
            <a:r>
              <a:rPr lang="en-US" sz="3050" dirty="0" smtClean="0">
                <a:solidFill>
                  <a:prstClr val="black"/>
                </a:solidFill>
              </a:rPr>
              <a:t>Polyclonal </a:t>
            </a:r>
            <a:r>
              <a:rPr lang="en-US" sz="3050" dirty="0">
                <a:solidFill>
                  <a:prstClr val="black"/>
                </a:solidFill>
              </a:rPr>
              <a:t>B lymphocyte </a:t>
            </a:r>
            <a:r>
              <a:rPr lang="en-US" sz="3050" dirty="0" smtClean="0">
                <a:solidFill>
                  <a:prstClr val="black"/>
                </a:solidFill>
              </a:rPr>
              <a:t>activator</a:t>
            </a:r>
            <a:r>
              <a:rPr lang="en-US" sz="3050" dirty="0">
                <a:solidFill>
                  <a:prstClr val="black"/>
                </a:solidFill>
              </a:rPr>
              <a:t>.</a:t>
            </a:r>
          </a:p>
          <a:p>
            <a:pPr marL="1028700" lvl="1" indent="-571500" algn="l">
              <a:buClr>
                <a:srgbClr val="B6388C"/>
              </a:buClr>
              <a:buFont typeface="Courier New" panose="02070309020205020404" pitchFamily="49" charset="0"/>
              <a:buChar char="o"/>
            </a:pPr>
            <a:r>
              <a:rPr lang="en-US" sz="3050" dirty="0" smtClean="0">
                <a:solidFill>
                  <a:prstClr val="black"/>
                </a:solidFill>
              </a:rPr>
              <a:t>Death </a:t>
            </a:r>
            <a:r>
              <a:rPr lang="en-US" sz="3050" dirty="0">
                <a:solidFill>
                  <a:prstClr val="black"/>
                </a:solidFill>
              </a:rPr>
              <a:t>of </a:t>
            </a:r>
            <a:r>
              <a:rPr lang="en-US" sz="3050" b="1" dirty="0" smtClean="0">
                <a:solidFill>
                  <a:srgbClr val="8037B7"/>
                </a:solidFill>
              </a:rPr>
              <a:t>ciliated-epithelia: </a:t>
            </a:r>
            <a:r>
              <a:rPr lang="en-US" sz="3050" dirty="0" smtClean="0">
                <a:solidFill>
                  <a:prstClr val="black"/>
                </a:solidFill>
              </a:rPr>
              <a:t>TNF-</a:t>
            </a:r>
            <a:r>
              <a:rPr lang="el-GR" sz="3050" dirty="0">
                <a:solidFill>
                  <a:prstClr val="black"/>
                </a:solidFill>
              </a:rPr>
              <a:t>α</a:t>
            </a:r>
            <a:r>
              <a:rPr lang="en-US" sz="3050" dirty="0">
                <a:solidFill>
                  <a:prstClr val="black"/>
                </a:solidFill>
              </a:rPr>
              <a:t> </a:t>
            </a:r>
            <a:r>
              <a:rPr lang="en-US" sz="3050" dirty="0" smtClean="0">
                <a:solidFill>
                  <a:prstClr val="black"/>
                </a:solidFill>
              </a:rPr>
              <a:t>production from the macrophages. </a:t>
            </a:r>
          </a:p>
          <a:p>
            <a:pPr marL="571500" indent="-571500" algn="l">
              <a:buClr>
                <a:srgbClr val="B6388C"/>
              </a:buClr>
              <a:buFont typeface="Arial" panose="020B0604020202020204" pitchFamily="34" charset="0"/>
              <a:buChar char="•"/>
            </a:pPr>
            <a:r>
              <a:rPr lang="en-US" sz="3050" dirty="0" smtClean="0">
                <a:solidFill>
                  <a:prstClr val="black"/>
                </a:solidFill>
              </a:rPr>
              <a:t>The result is </a:t>
            </a:r>
            <a:r>
              <a:rPr lang="en-US" sz="3050" b="1" dirty="0" smtClean="0">
                <a:solidFill>
                  <a:srgbClr val="009900"/>
                </a:solidFill>
              </a:rPr>
              <a:t>urethritis</a:t>
            </a:r>
            <a:r>
              <a:rPr lang="en-US" sz="3050" dirty="0" smtClean="0">
                <a:solidFill>
                  <a:schemeClr val="tx1"/>
                </a:solidFill>
              </a:rPr>
              <a:t> in males </a:t>
            </a:r>
            <a:r>
              <a:rPr lang="en-US" sz="3050" dirty="0" smtClean="0">
                <a:solidFill>
                  <a:prstClr val="black"/>
                </a:solidFill>
              </a:rPr>
              <a:t>and </a:t>
            </a:r>
            <a:r>
              <a:rPr lang="en-US" sz="3050" b="1" dirty="0" smtClean="0">
                <a:solidFill>
                  <a:srgbClr val="009900"/>
                </a:solidFill>
              </a:rPr>
              <a:t>cervicitis</a:t>
            </a:r>
            <a:r>
              <a:rPr lang="en-US" sz="3050" dirty="0" smtClean="0">
                <a:solidFill>
                  <a:srgbClr val="0070C0"/>
                </a:solidFill>
              </a:rPr>
              <a:t> </a:t>
            </a:r>
            <a:r>
              <a:rPr lang="en-US" sz="3050" dirty="0" smtClean="0">
                <a:solidFill>
                  <a:schemeClr val="tx1"/>
                </a:solidFill>
              </a:rPr>
              <a:t>in females and  </a:t>
            </a:r>
            <a:r>
              <a:rPr lang="en-US" sz="3050" b="1" dirty="0" smtClean="0">
                <a:solidFill>
                  <a:srgbClr val="009900"/>
                </a:solidFill>
              </a:rPr>
              <a:t>vulvovaginitis </a:t>
            </a:r>
            <a:r>
              <a:rPr lang="en-US" sz="3050" dirty="0" smtClean="0">
                <a:solidFill>
                  <a:schemeClr val="tx1"/>
                </a:solidFill>
              </a:rPr>
              <a:t>in adolescent females</a:t>
            </a:r>
            <a:r>
              <a:rPr lang="en-US" sz="3050" dirty="0" smtClean="0">
                <a:solidFill>
                  <a:srgbClr val="0070C0"/>
                </a:solidFill>
              </a:rPr>
              <a:t>.</a:t>
            </a:r>
            <a:endParaRPr lang="en-US" sz="3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9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5774</TotalTime>
  <Words>939</Words>
  <Application>Microsoft Office PowerPoint</Application>
  <PresentationFormat>On-screen Show (4:3)</PresentationFormat>
  <Paragraphs>117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Sexually Transmitted Diseases (STDs)</vt:lpstr>
      <vt:lpstr>Epidemiology:</vt:lpstr>
      <vt:lpstr>PowerPoint Presentation</vt:lpstr>
      <vt:lpstr>PowerPoint Presentation</vt:lpstr>
      <vt:lpstr>Entry, Spread, Damage and Complications:</vt:lpstr>
      <vt:lpstr>N</vt:lpstr>
      <vt:lpstr>Gonorrhea</vt:lpstr>
      <vt:lpstr>Pathogenesis and tissue damage:</vt:lpstr>
      <vt:lpstr>N</vt:lpstr>
      <vt:lpstr>Summary</vt:lpstr>
      <vt:lpstr>PowerPoint Presentation</vt:lpstr>
      <vt:lpstr>PowerPoint Presentation</vt:lpstr>
      <vt:lpstr>PowerPoint Presentation</vt:lpstr>
      <vt:lpstr>N</vt:lpstr>
      <vt:lpstr>N</vt:lpstr>
      <vt:lpstr>N</vt:lpstr>
      <vt:lpstr>Diagnosis of Neisseria gonorrhoeae infection:</vt:lpstr>
      <vt:lpstr>N</vt:lpstr>
      <vt:lpstr>PowerPoint Presentation</vt:lpstr>
      <vt:lpstr>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Sexually Transmitted Diseases(STDs):</dc:title>
  <dc:creator>Dr.Nemr Mansour</dc:creator>
  <cp:lastModifiedBy>Sozan Fadl</cp:lastModifiedBy>
  <cp:revision>148</cp:revision>
  <dcterms:created xsi:type="dcterms:W3CDTF">2013-05-08T11:46:22Z</dcterms:created>
  <dcterms:modified xsi:type="dcterms:W3CDTF">2016-03-22T07:22:42Z</dcterms:modified>
</cp:coreProperties>
</file>